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10</c:v>
                </c:pt>
                <c:pt idx="4">
                  <c:v>2</c:v>
                </c:pt>
                <c:pt idx="5">
                  <c:v>21</c:v>
                </c:pt>
                <c:pt idx="6">
                  <c:v>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0.15875289855499997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9.4514000000000209E-2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0.98671199999999981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9.4514000000000209E-2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0.33901199999999942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0.60830000000000073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7.940391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0.15570417342529996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9.4965000000000188E-2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0.99142499999999956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9.4965000000000188E-2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0.34063100000000013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0.83326899999999959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8.0150970000000008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1.4437299999999995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0.4563360000000003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0.12722199999999972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1.328189000000001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0.12722299999999898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0.4563360000000003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1.1375000000001023E-2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8.9109510000000007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8.0471000000000181E-2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0.34953499999999948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9.7447999999999979E-2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1.0173420000000002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9.7446999999999839E-2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0.34953600000000051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0.58055099999999982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8.2232330000000005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0.18285600000000013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0.32314800000000066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9.0091999999999395E-2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0.94053899999999935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9.0091000000001031E-2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0.32314799999999977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0.82077800000000067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9.1065009999999997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0.10783599999999893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0.13356500000000082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3.7236000000000047E-2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0.38874599999999937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3.7237000000001075E-2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0.13356499999999905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0.18404100000000057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9.2711919999999992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5.9429999999998095E-3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0.35874000000000006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0.10001400000000027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1.0441310000000001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0.10001399999999983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0.35874000000000006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0.66819499999999987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6.2087940000000001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0.31728699999999943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0.34671900000000022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9.6662000000000248E-2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9.6662999999999499E-2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0.34671900000000022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0.85191000000000017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7.9498899999999999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0.39680498525759944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0.1499820000000005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1.5657940000000004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0.14998199999999962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0.53797100000000064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0.70687999999999995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9.1822879999999998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0.82005799999999951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0.42902400000000007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0.11960899999999963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1.2486990000000011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0.11960899999999874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0.4290250000000011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0.3272479999999991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8.6165459999999996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1.1137710000000003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0.448353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0.12499699999999958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1.3049550000000005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0.12499699999999958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0.448353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0.77687600000000057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6.9831219999999998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Q41. Thinking about any medicine you were to take at home, were you given any of the following?</c:v>
                </c:pt>
                <c:pt idx="1">
                  <c:v>Leaving hospital Q43. Did hospital staff tell you who to contact if you were worried about your condition or treatment after you left hospital?</c:v>
                </c:pt>
                <c:pt idx="2">
                  <c:v>Admission to hospital Q3. How long do you feel you had to wait to get to a bed on a ward after you arrived at the hospital?</c:v>
                </c:pt>
                <c:pt idx="3">
                  <c:v>Admission to hospital Q2. How did you feel about the length of time you were on the waiting list before your admission to hospital?</c:v>
                </c:pt>
                <c:pt idx="4">
                  <c:v>The hospital and ward Q14. Were you able to get hospital food outside of set meal times?</c:v>
                </c:pt>
              </c:strCache>
            </c:strRef>
          </c:cat>
          <c:val>
            <c:numRef>
              <c:f>Sheet1!$B$2:$B$6</c:f>
              <c:numCache>
                <c:formatCode>0.0</c:formatCode>
                <c:ptCount val="5"/>
                <c:pt idx="0">
                  <c:v>6.2</c:v>
                </c:pt>
                <c:pt idx="1">
                  <c:v>9.1999999999999993</c:v>
                </c:pt>
                <c:pt idx="2">
                  <c:v>8.4</c:v>
                </c:pt>
                <c:pt idx="3">
                  <c:v>9.1</c:v>
                </c:pt>
                <c:pt idx="4">
                  <c:v>7.4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Q41. Thinking about any medicine you were to take at home, were you given any of the following?</c:v>
                </c:pt>
                <c:pt idx="1">
                  <c:v>Leaving hospital Q43. Did hospital staff tell you who to contact if you were worried about your condition or treatment after you left hospital?</c:v>
                </c:pt>
                <c:pt idx="2">
                  <c:v>Admission to hospital Q3. How long do you feel you had to wait to get to a bed on a ward after you arrived at the hospital?</c:v>
                </c:pt>
                <c:pt idx="3">
                  <c:v>Admission to hospital Q2. How did you feel about the length of time you were on the waiting list before your admission to hospital?</c:v>
                </c:pt>
                <c:pt idx="4">
                  <c:v>The hospital and ward Q14. Were you able to get hospital food outside of set meal times?</c:v>
                </c:pt>
              </c:strCache>
            </c:strRef>
          </c:cat>
          <c:val>
            <c:numRef>
              <c:f>Sheet1!$C$2:$C$6</c:f>
              <c:numCache>
                <c:formatCode>0.0</c:formatCode>
                <c:ptCount val="5"/>
                <c:pt idx="0">
                  <c:v>4.5999999999999996</c:v>
                </c:pt>
                <c:pt idx="1">
                  <c:v>7.6</c:v>
                </c:pt>
                <c:pt idx="2">
                  <c:v>6.8</c:v>
                </c:pt>
                <c:pt idx="3">
                  <c:v>7.5</c:v>
                </c:pt>
                <c:pt idx="4">
                  <c:v>5.9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Your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2.4976752921212699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0.12757855719060002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1.5054020000000001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0.14419799999999983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0.51722200000000029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0.64917099999999994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2.4976750000000001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Your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9.6611798572109695</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hospital lighting?</c:v>
                </c:pt>
                <c:pt idx="1">
                  <c:v>The hospital and ward Q8. How clean was the hospital room or ward that you were in?</c:v>
                </c:pt>
                <c:pt idx="2">
                  <c:v>The hospital and ward Q7. Did the hospital staff explain the reasons for changing wards during the night in a way you could understand?</c:v>
                </c:pt>
                <c:pt idx="3">
                  <c:v>Your care and treatment Q28. Were you given enough privacy when being examined or treated?</c:v>
                </c:pt>
                <c:pt idx="4">
                  <c:v>The hospital and ward Q15. During your time in hospital, did you get enough to drink?</c:v>
                </c:pt>
              </c:strCache>
            </c:strRef>
          </c:cat>
          <c:val>
            <c:numRef>
              <c:f>Sheet1!$B$2:$B$6</c:f>
              <c:numCache>
                <c:formatCode>0.0</c:formatCode>
                <c:ptCount val="5"/>
                <c:pt idx="0">
                  <c:v>7.8</c:v>
                </c:pt>
                <c:pt idx="1">
                  <c:v>9.3000000000000007</c:v>
                </c:pt>
                <c:pt idx="2">
                  <c:v>6.9</c:v>
                </c:pt>
                <c:pt idx="3">
                  <c:v>9.6999999999999993</c:v>
                </c:pt>
                <c:pt idx="4">
                  <c:v>9.6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hospital lighting?</c:v>
                </c:pt>
                <c:pt idx="1">
                  <c:v>The hospital and ward Q8. How clean was the hospital room or ward that you were in?</c:v>
                </c:pt>
                <c:pt idx="2">
                  <c:v>The hospital and ward Q7. Did the hospital staff explain the reasons for changing wards during the night in a way you could understand?</c:v>
                </c:pt>
                <c:pt idx="3">
                  <c:v>Your care and treatment Q28. Were you given enough privacy when being examined or treated?</c:v>
                </c:pt>
                <c:pt idx="4">
                  <c:v>The hospital and ward Q15. During your time in hospital, did you get enough to drink?</c:v>
                </c:pt>
              </c:strCache>
            </c:strRef>
          </c:cat>
          <c:val>
            <c:numRef>
              <c:f>Sheet1!$C$2:$C$6</c:f>
              <c:numCache>
                <c:formatCode>0.0</c:formatCode>
                <c:ptCount val="5"/>
                <c:pt idx="0">
                  <c:v>8.1</c:v>
                </c:pt>
                <c:pt idx="1">
                  <c:v>9.1</c:v>
                </c:pt>
                <c:pt idx="2">
                  <c:v>6.7</c:v>
                </c:pt>
                <c:pt idx="3">
                  <c:v>9.4</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0.29460200000000114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0.20736799999999889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5.7812000000000197E-2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0.60355600000000109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5.7812999999999448E-2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0.20736799999999889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0.12206000000000117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9.6611799999999999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Your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8.5060000000005687E-3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0.27930399999999977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7.7867999999999604E-2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0.8129300000000006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7.7867999999998716E-2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0.27930400000000155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0.49765999999999977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8.9702800000000007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8.9</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Your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8.7320038704250909</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7.9</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9.6999999999999993</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7.8</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9.6</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0.50182844194090048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0.16449200000000008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1.7172679999999998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0.75450600000000012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0.80525599999999997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8.3988499999999995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0.32594400000000068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0.39497800000000005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0.1101169999999998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1.1496040000000001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0.50509399999999971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0.59807400000000044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9.0651580000000003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9.4</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8.6</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Your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8.1999999999999993</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6</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7.9</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9.1999999999999993</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2.2999999999999998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7.7</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82.051299999999998</c:v>
                </c:pt>
                <c:pt idx="1">
                  <c:v>2.4133</c:v>
                </c:pt>
                <c:pt idx="2">
                  <c:v>6.9382000000000001</c:v>
                </c:pt>
                <c:pt idx="3">
                  <c:v>4.3741000000000003</c:v>
                </c:pt>
                <c:pt idx="4">
                  <c:v>0.90500000000000003</c:v>
                </c:pt>
                <c:pt idx="5">
                  <c:v>3.3182999999999998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0.13039099999999948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0.4385760000000003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0.12227199999999971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1.2764989999999994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0.56084800000000001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0.5438710000000011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8.6607819999999993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0.18834209710190031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2.0164399999999993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0.88595100000000038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1.583564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7.046799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4.0128000000000164E-2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0.33267399999999991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9.2747000000000135E-2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0.96826699999999999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0.4254219999999993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0.43650700000000064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8.5541440000000009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0.23327777540349981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0.10316900000000029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1.0770710000000001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0.47322499999999934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0.2209960000000013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7.8004230000000003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2.9487930937556008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0.82292872376579851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6.9476649999999998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3.3174000000000703E-2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0.25165400000000027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7.0158999999998528E-2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0.73245200000000033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7.0159999999999556E-2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0.25165400000000027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9.6474000000000615E-2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9.2784530000000007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0.26203802279209931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0.10362999999999989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1.0818760000000012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0.10362899999999975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0.37170799999999993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0.23999899999999919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8.9151360000000004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0.20872336853580009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9.885900000000003E-2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1.0320799999999997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9.886000000000017E-2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0.35459900000000033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0.3935139999999997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9.0686370000000007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25.0379</c:v>
                </c:pt>
                <c:pt idx="1">
                  <c:v>0.60699999999999998</c:v>
                </c:pt>
                <c:pt idx="2">
                  <c:v>63.277700000000003</c:v>
                </c:pt>
                <c:pt idx="3">
                  <c:v>1.8209</c:v>
                </c:pt>
                <c:pt idx="4">
                  <c:v>0.75870000000000004</c:v>
                </c:pt>
                <c:pt idx="5">
                  <c:v>2.5796999999999999</c:v>
                </c:pt>
                <c:pt idx="6">
                  <c:v>0.60699999999999998</c:v>
                </c:pt>
                <c:pt idx="7">
                  <c:v>1.6692</c:v>
                </c:pt>
                <c:pt idx="8">
                  <c:v>3.6419000000000001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0.50919199999999964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0.39947200000000027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0.11136999999999997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1.1626840000000005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0.11136899999999983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0.39947199999999938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0.33352799999999938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9.1587209999999999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0.34183996031469999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0.11488099999999957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1.1993410000000004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0.11488099999999957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0.41206600000000027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0.67949100000000051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7.9997509999999998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0.16155900992980055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0.17675599999999925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1.8453020000000011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0.17675599999999925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0.6340040000000009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0.11261399999999888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8.3696859999999997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0.41514053586259969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0.18863300000000027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1.9693000000000005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0.18863299999999938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0.67660700000000062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0.90959600000000052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7.4119419999999998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0.31123899999999871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0.1813040000000008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5.0544999999999618E-2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0.52769300000000108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5.054599999999887E-2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0.18130299999999977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6.2094000000000094E-2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9.6406189999999992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0.83199999999999996</c:v>
                </c:pt>
                <c:pt idx="1">
                  <c:v>0.16800000000000004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0.83199999999999996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Your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9.4108053966969507</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0.13072000000000017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0.23626299999999922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6.5868000000000038E-2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0.68765600000000049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6.5868000000000038E-2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0.23626299999999922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0.21943100000000015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9.238721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1.0139000000000564E-2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0.1993810000000007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5.5585999999999913E-2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0.58030899999999974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5.5585999999999913E-2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0.1993810000000007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0.17882599999999904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9.5563420000000008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0.20107423587499973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7.5795000000001167E-2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0.79129199999999855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7.5795000000001167E-2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0.27186999999999983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0.1521720000000002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9.4373520000000006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0.1517</c:v>
                </c:pt>
                <c:pt idx="1">
                  <c:v>45.6753</c:v>
                </c:pt>
                <c:pt idx="2">
                  <c:v>53.566000000000003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Your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0.15649400000000036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0.27127100000000048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7.5628000000000029E-2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0.78954799999999992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7.5628000000000029E-2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0.27127099999999871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0.20986400000000138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9.2782520000000002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9.0505999999999531E-2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0.22872800000000026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6.3767000000000351E-2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0.66572500000000012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6.3767999999999603E-2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0.22872800000000026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4.658900000000088E-2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9.5290649999999992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0.12317300000000042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0.29043599999999881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8.0971000000001681E-2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0.84532899999999955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8.0970999999999904E-2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0.29043599999999969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9.3704000000000676E-2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9.2789760000000001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0.43576199999999954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0.35818300000000036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9.9858999999999476E-2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1.0425120000000003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9.9859000000000364E-2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0.35818300000000036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0.74373899999999971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8.1465770000000006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Your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0.35026099999999971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0.30953500000000034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8.629699999999918E-2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0.90092000000000017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8.6296000000000816E-2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0.30953599999999959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0.17102299999999993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8.26431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0.18948570072940019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8.9472999999999914E-2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0.93408000000000069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8.9471999999999774E-2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0.32092799999999944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0.60639400000000077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7.821631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0.18530546760380062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5.4487999999999204E-2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0.56884699999999988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5.448800000000098E-2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0.19544400000000017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0.36074999999999946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9.5978840000000005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0.17876099999999973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0.37960800000000017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0.10583199999999948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1.1048690000000008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0.10583199999999948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0.37960799999999928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0.56280100000000033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8.5718910000000008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9.9601027615399573E-2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0.15244100000000049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1.5914589999999995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0.15244100000000049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0.54678899999999953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1.5147670000000009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6.8656680000000003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4.0724</c:v>
                </c:pt>
                <c:pt idx="1">
                  <c:v>12.971299999999999</c:v>
                </c:pt>
                <c:pt idx="2">
                  <c:v>36.349899999999998</c:v>
                </c:pt>
                <c:pt idx="3">
                  <c:v>46.606299999999997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0.12535416872100136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3.8598000000000354E-2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0.4029569999999989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3.8598000000000354E-2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0.13844699999999932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0.15681000000000012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9.6574969999999993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0.23507500000000014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0.1981730000000006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5.5248999999999882E-2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0.57679300000000033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5.5248999999999882E-2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0.1981730000000006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0.22461899999999879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9.4156469999999999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0.26700497606460072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8.6710000000000065E-2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0.9052409999999993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8.6710000000000065E-2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0.31102000000000096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0.44645499999999849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9.0177739999999993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Your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8.8030232247520601</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9.1131999999999991E-2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0.21995399999999954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6.1321000000001291E-2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0.64018699999999917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6.1320999999999515E-2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0.21995400000000132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0.13849399999999967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9.3239230000000006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0.50891700000000029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0.27030999999999938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7.536000000000076E-2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0.78675099999999887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7.5361000000000899E-2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0.27031000000000027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0.39080899999999907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8.3424709999999997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0.16174599999999995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0.26693000000000033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7.4417999999999651E-2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0.77691399999999966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7.4419000000000679E-2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0.26693000000000033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0.5721399999999992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8.7426759999999994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Your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8.2189094369164106</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RPY | The Royal Marsden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RPY | The Royal Marsden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RPY | The Royal Marsden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The Royal Marsden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18887522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73350511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63090262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1065095"/>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47033040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677555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8689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437840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444711408"/>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8610929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853622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3493462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99376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8010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1497733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287290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67282233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2599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9119661"/>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74340083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32489437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472101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8712052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55916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95934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970543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2563953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31252927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2227532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64551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616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286027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6237846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65383602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0587624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46663463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52396857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148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9014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098977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8646754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77883974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35539796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35798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01402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1172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516421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57496553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72351771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58311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95771193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401785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417655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155919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6355629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3106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4859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90026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890753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9499212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4228399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7610550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34728672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01743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2633109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0808538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6301970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529053442"/>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0307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0088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21023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4551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0248704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77424338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819821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5391439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19502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2635381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5195124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342867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17207431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7352431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8164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6475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83886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0945275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8603568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0373700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920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47353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78917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590609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9045344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42942524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2511878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88139488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73976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4673359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00058402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36866688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80589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5967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02473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637328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15772705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93565762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1859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3403090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29312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4613257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52680426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3766807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06435984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592603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908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6956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614391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8111909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1235679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68577963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76471924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51590278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31936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32041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328786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8770859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210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3648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5270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701748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7834847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6744061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2.5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36107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99660676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05058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11588655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42499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68992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88052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7463319"/>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5857649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673760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9.7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98475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258382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7445966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16638670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2734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91865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5640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035266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7466229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43896822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863834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1989259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992074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267263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48705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3854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03981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9845970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1750607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7994758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7085540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837451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260813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314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0644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1205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1534733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5748737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5626000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1957521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47338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1375173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6373698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595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3631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1552740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7493017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7958832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415234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9873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5621293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818826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54478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201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830095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1120434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7593099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3607464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3221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9519935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673121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73255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4316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581974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941162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4423735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8708796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04627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7328562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0694325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38486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6429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1291380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9566426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5561032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(270)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8931240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4746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0323848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0616406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94522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1609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8165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68568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8754881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876698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7805879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9449818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692536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6135680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4407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1422526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5185944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6579771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9587477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05311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6893001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6013772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2112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47698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00320563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5868794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4726867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9839875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5090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5749192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8532440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63260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56007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8287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5540966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490641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3488991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45162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255942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9387924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54390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20213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42641720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0802702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8790496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8873070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3272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2855985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05371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45170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36230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14777620"/>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6778592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7770495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7938232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3656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7724210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9945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80643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0399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8952965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925584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1688672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4505300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877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5526432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0947880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91017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93975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9481044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3811442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9368835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983397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0329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8603490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319175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60651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15874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3872789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5905328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2783316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7487413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3447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9849596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6437059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33150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4069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3644479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8870383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6830711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1091958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85587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1250876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10159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(120)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91102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66450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7079991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8561317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9973992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2824353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84823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9890925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3433722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74824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2795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76387666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3483900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3488068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27639196"/>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99489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3555278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7452585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48028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65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035121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9721420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5013855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48406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4385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6633733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821138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6493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40908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12181875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3686484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9464295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(199)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51844336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069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1087884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2123517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65916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98916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4437482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41143142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7232573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453059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2966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7316644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4168266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6913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3618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86761480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5710671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8620552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64852732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3191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1562286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593279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093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5142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2648374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9277542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40160754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(336)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4657094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7436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8563720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9993212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21966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59449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1602575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089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493941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5350084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MARSDEN HOSPITAL (LONDON) (443)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ROYAL MARSDEN HOSPITAL (SURREY)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4989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5993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3370295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64226940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01933045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9203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7703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5673900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8729934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0062803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2499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2544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058439070"/>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63304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689366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75659169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26968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43518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2296970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56498639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52797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409370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59752681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18089754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0734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1299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73489055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00070023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2.8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077845992"/>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11867606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1189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8940573"/>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203360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9785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8705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0303680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9110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907248844"/>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Q5. Were you ever prevented from sleeping at night by noise from other patients?
Q46. After leaving hospital, did you get enough support from health or social care services to help you recover or manage your condition?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2990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975249601"/>
              </p:ext>
            </p:extLst>
          </p:nvPr>
        </p:nvGraphicFramePr>
        <p:xfrm>
          <a:off x="469068" y="1548000"/>
          <a:ext cx="11253864" cy="34442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Q9. Did you get enough help from staff to wash or keep yourself clean?
Q10. If you brought medication with you to hospital, were you able to take it when you needed to?
Q11. Were you offered food that met any dietary needs or requirements you had?
Q12. How would you rate the hospital food?
Q14. Were you able to get hospital food outside of set meal times?
Q16. When you asked doctors questions, did you get answers you could understand?
Q17. Did you have confidence and trust in the doctors treating you?
Q19. When you asked nurses questions, did you get answers you could understand?
Q20. Did you have confidence and trust in the nurses treating you?
Q21. When nurses spoke about your care in front of you, were you included in the conversation?
Q22. In your opinion, were there enough nurses on duty to care for you in hospital?
Q24. To what extent did staff looking after you involve you in decisions about your care and treatment?
Q26. Did you feel able to talk to members of hospital staff about your worries and fears?
Q28. Were you given enough privacy when being examined or treated?
Q32. Beforehand, how well did hospital staff answer your questions about the operations or procedures?
Q33. Beforehand, how well did hospital staff explain how you might feel after you had the operations or procedures?
Q36. To what extent did hospital staff take your family or home situation into account when planning for you to leave hospital?
Q40. To what extent did you understand the information you were given about what you should or should not do after leaving hospital?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Q18. When doctors spoke about your care in front of you, were you included in the conversation?
Q25. How much information about your condition or treatment was given to you?
Q29. Do you think the hospital staff did everything they could to help control your pain?
Q30. Were you able to get a member of staff to help you when you needed attention?
Q34. After the operations or procedures, how well did hospital staff explain how the operation or procedure had gone?
Q35. To what extent did staff involve you in decisions about you leaving hospital?
Q38. Were you given enough notice about when you were going to leave hospital?
Q39. Before you left hospital, were you given any information about what you should or should not do after leaving hospital?
Q41. Thinking about any medicine you were to take at home, were you given any of the following?
Q42. Before you left hospital, did you know what would happen next with your care?
Q43. Did hospital staff tell you who to contact if you were worried about your condition or treatment after you left hospital?
Q47. Overall, did you feel you were treated with respect and dignity while you were in the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9898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83544209"/>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hospital lighting?</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4305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The Royal Marsden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89916953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Information about medicines to take at home: patients being given information about medicines they were to take at home
Contact: patients being given information about who to contact if they were worried about their condition or treatment after leaving hospital
Waiting to get to a bed: patients feeling that they waited the right amount of time to get to a bed on a ward after they arrived at the hospital
Waiting to be admitted: patients feeling that they waited the right amount of time on the waiting list before being admitted to hospital
Food outside set meal times: patients being able to get hospital food outside of set meal times, if needed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39428186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Disturbance from hospital lighting: patients not being bothered at night by hospital lighting
Cleanliness: patients feeling that the hospital room or ward they were in was clean
Changing wards during the night: staff explaining the reason for patients needing to change wards during the night
Privacy for examinations: patients being given enough privacy when being examined or treated
Having enough to drink: patients getting enough to drink whilst in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1249 inpatients at The Royal Marsden NHS Foundation Trust who had attended in late 2021. Responses were received from 663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9054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818173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663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79502217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6133271"/>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43026738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3744919"/>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56%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6367875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50306626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27689137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87591907"/>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788389620"/>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51938700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263229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07131510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467996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37590812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54138688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19334</TotalTime>
  <Words>17325</Words>
  <Application>Microsoft Office PowerPoint</Application>
  <PresentationFormat>Widescreen</PresentationFormat>
  <Paragraphs>2331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The Royal Marsden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Benjamin Brewer</cp:lastModifiedBy>
  <cp:revision>846</cp:revision>
  <dcterms:created xsi:type="dcterms:W3CDTF">2021-03-04T09:52:26Z</dcterms:created>
  <dcterms:modified xsi:type="dcterms:W3CDTF">2022-09-30T11:18:31Z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